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303" r:id="rId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garet Treble" initials="" lastIdx="7" clrIdx="0"/>
  <p:cmAuthor id="1" name="Mikko Vihtakari" initials="" lastIdx="6" clrIdx="1"/>
  <p:cmAuthor id="2" name="Denis Roy" initials="" lastIdx="5" clrIdx="2"/>
  <p:cmAuthor id="3" name="torild johansen" initials="" lastIdx="11" clrIdx="3"/>
  <p:cmAuthor id="4" name="Elvar H. Hallfredsson" initials="" lastIdx="2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5A21"/>
    <a:srgbClr val="BC8C00"/>
    <a:srgbClr val="B84644"/>
    <a:srgbClr val="085E7E"/>
    <a:srgbClr val="31B7BC"/>
    <a:srgbClr val="639870"/>
    <a:srgbClr val="A47399"/>
    <a:srgbClr val="FF545D"/>
    <a:srgbClr val="E37941"/>
    <a:srgbClr val="E3AD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4720"/>
  </p:normalViewPr>
  <p:slideViewPr>
    <p:cSldViewPr snapToGrid="0">
      <p:cViewPr varScale="1">
        <p:scale>
          <a:sx n="207" d="100"/>
          <a:sy n="207" d="100"/>
        </p:scale>
        <p:origin x="1840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tellysbil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ndelingsoverskrift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menligning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re tittel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nhold med tekst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lde med tekst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oddrett teks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oddrett tittel og teks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3" r:id="rId4"/>
    <p:sldLayoutId id="2147483655" r:id="rId5"/>
    <p:sldLayoutId id="2147483656" r:id="rId6"/>
    <p:sldLayoutId id="2147483657" r:id="rId7"/>
    <p:sldLayoutId id="2147483658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90362E2D-2A65-1400-882D-72348378D06B}"/>
              </a:ext>
            </a:extLst>
          </p:cNvPr>
          <p:cNvSpPr/>
          <p:nvPr/>
        </p:nvSpPr>
        <p:spPr>
          <a:xfrm>
            <a:off x="2217131" y="3764455"/>
            <a:ext cx="3191194" cy="3068984"/>
          </a:xfrm>
          <a:prstGeom prst="roundRect">
            <a:avLst/>
          </a:prstGeom>
          <a:solidFill>
            <a:schemeClr val="accent3">
              <a:alpha val="36081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A332FABF-B35C-752B-EA54-F5A093736472}"/>
              </a:ext>
            </a:extLst>
          </p:cNvPr>
          <p:cNvSpPr/>
          <p:nvPr/>
        </p:nvSpPr>
        <p:spPr>
          <a:xfrm>
            <a:off x="2222385" y="640327"/>
            <a:ext cx="3191194" cy="3034134"/>
          </a:xfrm>
          <a:prstGeom prst="roundRect">
            <a:avLst/>
          </a:prstGeom>
          <a:solidFill>
            <a:schemeClr val="accent3">
              <a:alpha val="36081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1A3729C-867F-ACE4-CF8C-75FF22AB649C}"/>
              </a:ext>
            </a:extLst>
          </p:cNvPr>
          <p:cNvSpPr/>
          <p:nvPr/>
        </p:nvSpPr>
        <p:spPr>
          <a:xfrm>
            <a:off x="3853956" y="1033163"/>
            <a:ext cx="1328057" cy="10341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 anchorCtr="0"/>
          <a:lstStyle/>
          <a:p>
            <a:r>
              <a:rPr lang="en-NO" b="1" dirty="0"/>
              <a:t>F imm</a:t>
            </a:r>
          </a:p>
          <a:p>
            <a:endParaRPr lang="en-NO" dirty="0"/>
          </a:p>
          <a:p>
            <a:pPr algn="r"/>
            <a:endParaRPr lang="en-NO" i="1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A28F25E-E02A-E284-F420-05B417737B34}"/>
              </a:ext>
            </a:extLst>
          </p:cNvPr>
          <p:cNvGrpSpPr/>
          <p:nvPr/>
        </p:nvGrpSpPr>
        <p:grpSpPr>
          <a:xfrm>
            <a:off x="2272947" y="921930"/>
            <a:ext cx="1509449" cy="307777"/>
            <a:chOff x="-83422" y="644461"/>
            <a:chExt cx="1509449" cy="307777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C5A0A9CD-3431-4ADB-C0D4-CE51FE1A777D}"/>
                </a:ext>
              </a:extLst>
            </p:cNvPr>
            <p:cNvCxnSpPr/>
            <p:nvPr/>
          </p:nvCxnSpPr>
          <p:spPr>
            <a:xfrm>
              <a:off x="996381" y="800892"/>
              <a:ext cx="429646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19A318B-D94D-C479-8BEF-6C123A16AB7A}"/>
                </a:ext>
              </a:extLst>
            </p:cNvPr>
            <p:cNvSpPr txBox="1"/>
            <p:nvPr/>
          </p:nvSpPr>
          <p:spPr>
            <a:xfrm>
              <a:off x="-83422" y="644461"/>
              <a:ext cx="10798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NO" i="1" dirty="0"/>
                <a:t>Init SD (a)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8AE2DE2-CBA8-D0A7-74EA-6F493062F7A9}"/>
              </a:ext>
            </a:extLst>
          </p:cNvPr>
          <p:cNvGrpSpPr/>
          <p:nvPr/>
        </p:nvGrpSpPr>
        <p:grpSpPr>
          <a:xfrm>
            <a:off x="2356370" y="1256213"/>
            <a:ext cx="1426026" cy="307777"/>
            <a:chOff x="1" y="1149518"/>
            <a:chExt cx="1426026" cy="307777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2048478D-EC4C-AD78-B283-2567D106613E}"/>
                </a:ext>
              </a:extLst>
            </p:cNvPr>
            <p:cNvCxnSpPr>
              <a:cxnSpLocks/>
            </p:cNvCxnSpPr>
            <p:nvPr/>
          </p:nvCxnSpPr>
          <p:spPr>
            <a:xfrm>
              <a:off x="996381" y="1334184"/>
              <a:ext cx="429646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11D053B-7AC8-1B80-7281-EDD466583470}"/>
                </a:ext>
              </a:extLst>
            </p:cNvPr>
            <p:cNvSpPr txBox="1"/>
            <p:nvPr/>
          </p:nvSpPr>
          <p:spPr>
            <a:xfrm>
              <a:off x="1" y="1149518"/>
              <a:ext cx="9270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NO" b="1" dirty="0"/>
                <a:t>Rec (t)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B1CA8CA-642A-38AE-8A96-5B97656CDB31}"/>
              </a:ext>
            </a:extLst>
          </p:cNvPr>
          <p:cNvGrpSpPr/>
          <p:nvPr/>
        </p:nvGrpSpPr>
        <p:grpSpPr>
          <a:xfrm>
            <a:off x="2351116" y="1652050"/>
            <a:ext cx="1426026" cy="307777"/>
            <a:chOff x="1" y="1149518"/>
            <a:chExt cx="1426026" cy="307777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DD77C505-6A0A-BE68-80BE-2C57B359AAA1}"/>
                </a:ext>
              </a:extLst>
            </p:cNvPr>
            <p:cNvCxnSpPr>
              <a:cxnSpLocks/>
            </p:cNvCxnSpPr>
            <p:nvPr/>
          </p:nvCxnSpPr>
          <p:spPr>
            <a:xfrm>
              <a:off x="996381" y="1334184"/>
              <a:ext cx="429646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DED0466-7F8D-6997-CBAC-81944CD065F5}"/>
                </a:ext>
              </a:extLst>
            </p:cNvPr>
            <p:cNvSpPr txBox="1"/>
            <p:nvPr/>
          </p:nvSpPr>
          <p:spPr>
            <a:xfrm>
              <a:off x="1" y="1149518"/>
              <a:ext cx="9270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NO" i="1" dirty="0"/>
                <a:t>Rec SD</a:t>
              </a: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B9C92126-F22D-5870-B3C6-0AD9C615A6E6}"/>
              </a:ext>
            </a:extLst>
          </p:cNvPr>
          <p:cNvSpPr/>
          <p:nvPr/>
        </p:nvSpPr>
        <p:spPr>
          <a:xfrm>
            <a:off x="3853956" y="2503920"/>
            <a:ext cx="1328057" cy="10341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 anchorCtr="0"/>
          <a:lstStyle/>
          <a:p>
            <a:r>
              <a:rPr lang="en-NO" b="1" dirty="0"/>
              <a:t>F mat</a:t>
            </a:r>
          </a:p>
          <a:p>
            <a:endParaRPr lang="en-NO" dirty="0"/>
          </a:p>
          <a:p>
            <a:pPr algn="r"/>
            <a:endParaRPr lang="en-NO" i="1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B20AD26-40CC-B91C-6936-B880DC90E6EC}"/>
              </a:ext>
            </a:extLst>
          </p:cNvPr>
          <p:cNvGrpSpPr/>
          <p:nvPr/>
        </p:nvGrpSpPr>
        <p:grpSpPr>
          <a:xfrm>
            <a:off x="2272947" y="2509498"/>
            <a:ext cx="1509449" cy="307777"/>
            <a:chOff x="-83422" y="761272"/>
            <a:chExt cx="1509449" cy="307777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F26C985E-AD62-B81A-C5B0-4A2FBBD90CAC}"/>
                </a:ext>
              </a:extLst>
            </p:cNvPr>
            <p:cNvCxnSpPr/>
            <p:nvPr/>
          </p:nvCxnSpPr>
          <p:spPr>
            <a:xfrm>
              <a:off x="996381" y="925649"/>
              <a:ext cx="429646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24A931E-AA9C-EA17-8B0E-D0D4EE6F72B3}"/>
                </a:ext>
              </a:extLst>
            </p:cNvPr>
            <p:cNvSpPr txBox="1"/>
            <p:nvPr/>
          </p:nvSpPr>
          <p:spPr>
            <a:xfrm>
              <a:off x="-83422" y="761272"/>
              <a:ext cx="10798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NO" i="1" dirty="0"/>
                <a:t>Init SD (a)</a:t>
              </a:r>
            </a:p>
          </p:txBody>
        </p:sp>
      </p:grp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11AD324-B996-5B87-A2D0-5248B9080399}"/>
              </a:ext>
            </a:extLst>
          </p:cNvPr>
          <p:cNvCxnSpPr>
            <a:cxnSpLocks/>
          </p:cNvCxnSpPr>
          <p:nvPr/>
        </p:nvCxnSpPr>
        <p:spPr>
          <a:xfrm>
            <a:off x="4487602" y="2067306"/>
            <a:ext cx="0" cy="436614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47B6A190-D2BF-6453-AD74-85A606F55806}"/>
              </a:ext>
            </a:extLst>
          </p:cNvPr>
          <p:cNvSpPr txBox="1"/>
          <p:nvPr/>
        </p:nvSpPr>
        <p:spPr>
          <a:xfrm>
            <a:off x="4453877" y="2102733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dirty="0"/>
              <a:t>~ </a:t>
            </a:r>
            <a:r>
              <a:rPr lang="en-NO" b="1" dirty="0"/>
              <a:t>Mat L50</a:t>
            </a:r>
          </a:p>
        </p:txBody>
      </p:sp>
      <p:sp>
        <p:nvSpPr>
          <p:cNvPr id="32" name="Right Brace 31">
            <a:extLst>
              <a:ext uri="{FF2B5EF4-FFF2-40B4-BE49-F238E27FC236}">
                <a16:creationId xmlns:a16="http://schemas.microsoft.com/office/drawing/2014/main" id="{A83AFF05-4078-7FFF-7C70-D847879A622F}"/>
              </a:ext>
            </a:extLst>
          </p:cNvPr>
          <p:cNvSpPr/>
          <p:nvPr/>
        </p:nvSpPr>
        <p:spPr>
          <a:xfrm>
            <a:off x="5467022" y="2608053"/>
            <a:ext cx="321695" cy="1923594"/>
          </a:xfrm>
          <a:prstGeom prst="rightBrace">
            <a:avLst>
              <a:gd name="adj1" fmla="val 8333"/>
              <a:gd name="adj2" fmla="val 50334"/>
            </a:avLst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O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E0068FC-AC4C-AA16-18DB-EB0F2691E17A}"/>
              </a:ext>
            </a:extLst>
          </p:cNvPr>
          <p:cNvSpPr txBox="1"/>
          <p:nvPr/>
        </p:nvSpPr>
        <p:spPr>
          <a:xfrm>
            <a:off x="5518426" y="588209"/>
            <a:ext cx="12364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O" b="1" dirty="0"/>
              <a:t>suitability (l)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364A39B-3F55-8AAE-A8E8-AEA82B65A8E3}"/>
              </a:ext>
            </a:extLst>
          </p:cNvPr>
          <p:cNvSpPr/>
          <p:nvPr/>
        </p:nvSpPr>
        <p:spPr>
          <a:xfrm>
            <a:off x="10672418" y="593939"/>
            <a:ext cx="1406674" cy="628643"/>
          </a:xfrm>
          <a:prstGeom prst="ellipse">
            <a:avLst/>
          </a:prstGeom>
          <a:ln>
            <a:solidFill>
              <a:srgbClr val="AE5A2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O" dirty="0"/>
              <a:t>Catch data (t)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CE0F1F4-FC35-4ECD-D2BD-2E95FC2F44A9}"/>
              </a:ext>
            </a:extLst>
          </p:cNvPr>
          <p:cNvSpPr/>
          <p:nvPr/>
        </p:nvSpPr>
        <p:spPr>
          <a:xfrm>
            <a:off x="10796361" y="1376331"/>
            <a:ext cx="1295005" cy="85203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O" dirty="0"/>
              <a:t>Length distributions </a:t>
            </a:r>
          </a:p>
          <a:p>
            <a:pPr algn="ctr"/>
            <a:r>
              <a:rPr lang="en-NO" dirty="0"/>
              <a:t>(l, t)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06747BF6-B9FC-7822-89F9-6C6481226F6C}"/>
              </a:ext>
            </a:extLst>
          </p:cNvPr>
          <p:cNvSpPr/>
          <p:nvPr/>
        </p:nvSpPr>
        <p:spPr>
          <a:xfrm>
            <a:off x="10684692" y="3627179"/>
            <a:ext cx="1406674" cy="104593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O" dirty="0"/>
              <a:t>Length-at-age distributions</a:t>
            </a:r>
          </a:p>
          <a:p>
            <a:pPr algn="ctr"/>
            <a:r>
              <a:rPr lang="en-NO" dirty="0"/>
              <a:t> (a, l, t)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256ECDF-7D45-67E2-A890-D7F4727877B7}"/>
              </a:ext>
            </a:extLst>
          </p:cNvPr>
          <p:cNvSpPr/>
          <p:nvPr/>
        </p:nvSpPr>
        <p:spPr>
          <a:xfrm>
            <a:off x="3853956" y="4191295"/>
            <a:ext cx="1328057" cy="10341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 anchorCtr="0"/>
          <a:lstStyle/>
          <a:p>
            <a:r>
              <a:rPr lang="en-NO" b="1" dirty="0"/>
              <a:t>M mat</a:t>
            </a:r>
          </a:p>
          <a:p>
            <a:endParaRPr lang="en-NO" dirty="0"/>
          </a:p>
          <a:p>
            <a:pPr algn="r"/>
            <a:endParaRPr lang="en-NO" i="1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1E23A64-9DB9-D316-6927-5DC16926429C}"/>
              </a:ext>
            </a:extLst>
          </p:cNvPr>
          <p:cNvGrpSpPr/>
          <p:nvPr/>
        </p:nvGrpSpPr>
        <p:grpSpPr>
          <a:xfrm>
            <a:off x="2206969" y="5622677"/>
            <a:ext cx="1529142" cy="307777"/>
            <a:chOff x="-103115" y="628559"/>
            <a:chExt cx="1529142" cy="307777"/>
          </a:xfrm>
        </p:grpSpPr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B183E8EF-15FC-D495-5E1F-0C64EA5A4A2B}"/>
                </a:ext>
              </a:extLst>
            </p:cNvPr>
            <p:cNvCxnSpPr/>
            <p:nvPr/>
          </p:nvCxnSpPr>
          <p:spPr>
            <a:xfrm>
              <a:off x="996381" y="800892"/>
              <a:ext cx="429646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F770941-6D24-6D4F-260A-3EE33EC4C1EC}"/>
                </a:ext>
              </a:extLst>
            </p:cNvPr>
            <p:cNvSpPr txBox="1"/>
            <p:nvPr/>
          </p:nvSpPr>
          <p:spPr>
            <a:xfrm>
              <a:off x="-103115" y="628559"/>
              <a:ext cx="10994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NO" i="1" dirty="0"/>
                <a:t>Init SD (a)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4DFC3B4-24FB-5646-27DF-F811DBBE52DA}"/>
              </a:ext>
            </a:extLst>
          </p:cNvPr>
          <p:cNvGrpSpPr/>
          <p:nvPr/>
        </p:nvGrpSpPr>
        <p:grpSpPr>
          <a:xfrm>
            <a:off x="2310085" y="6008639"/>
            <a:ext cx="1426026" cy="307777"/>
            <a:chOff x="1" y="1149518"/>
            <a:chExt cx="1426026" cy="307777"/>
          </a:xfrm>
        </p:grpSpPr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8E73960E-605C-7440-DCC0-BF5CFD2E7604}"/>
                </a:ext>
              </a:extLst>
            </p:cNvPr>
            <p:cNvCxnSpPr>
              <a:cxnSpLocks/>
            </p:cNvCxnSpPr>
            <p:nvPr/>
          </p:nvCxnSpPr>
          <p:spPr>
            <a:xfrm>
              <a:off x="996381" y="1334184"/>
              <a:ext cx="429646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4E7EC20-CEA8-A55E-4280-84D26535B292}"/>
                </a:ext>
              </a:extLst>
            </p:cNvPr>
            <p:cNvSpPr txBox="1"/>
            <p:nvPr/>
          </p:nvSpPr>
          <p:spPr>
            <a:xfrm>
              <a:off x="1" y="1149518"/>
              <a:ext cx="9270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NO" b="1" dirty="0"/>
                <a:t>Rec (t)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238B967-E17B-07B1-6233-B406C708DDE1}"/>
              </a:ext>
            </a:extLst>
          </p:cNvPr>
          <p:cNvGrpSpPr/>
          <p:nvPr/>
        </p:nvGrpSpPr>
        <p:grpSpPr>
          <a:xfrm>
            <a:off x="2304831" y="6456156"/>
            <a:ext cx="1426026" cy="307777"/>
            <a:chOff x="1" y="1149518"/>
            <a:chExt cx="1426026" cy="307777"/>
          </a:xfrm>
        </p:grpSpPr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1B956CFB-4410-0EEC-C9EC-2BF01BCD1BA4}"/>
                </a:ext>
              </a:extLst>
            </p:cNvPr>
            <p:cNvCxnSpPr>
              <a:cxnSpLocks/>
            </p:cNvCxnSpPr>
            <p:nvPr/>
          </p:nvCxnSpPr>
          <p:spPr>
            <a:xfrm>
              <a:off x="996381" y="1334184"/>
              <a:ext cx="429646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53BB42C-D337-487E-8F08-1325B3F8D991}"/>
                </a:ext>
              </a:extLst>
            </p:cNvPr>
            <p:cNvSpPr txBox="1"/>
            <p:nvPr/>
          </p:nvSpPr>
          <p:spPr>
            <a:xfrm>
              <a:off x="1" y="1149518"/>
              <a:ext cx="9270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NO" i="1" dirty="0"/>
                <a:t>Rec SD</a:t>
              </a:r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2B3F1D2E-B604-D186-4FFA-09E685035D15}"/>
              </a:ext>
            </a:extLst>
          </p:cNvPr>
          <p:cNvSpPr/>
          <p:nvPr/>
        </p:nvSpPr>
        <p:spPr>
          <a:xfrm>
            <a:off x="3853956" y="5668189"/>
            <a:ext cx="1328057" cy="10341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 anchorCtr="0"/>
          <a:lstStyle/>
          <a:p>
            <a:r>
              <a:rPr lang="en-NO" b="1" dirty="0"/>
              <a:t>M imm</a:t>
            </a:r>
          </a:p>
          <a:p>
            <a:endParaRPr lang="en-NO" dirty="0"/>
          </a:p>
          <a:p>
            <a:pPr algn="r"/>
            <a:endParaRPr lang="en-NO" i="1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37C4EC3-91FE-7F60-8B72-34BDC4C4C90E}"/>
              </a:ext>
            </a:extLst>
          </p:cNvPr>
          <p:cNvGrpSpPr/>
          <p:nvPr/>
        </p:nvGrpSpPr>
        <p:grpSpPr>
          <a:xfrm>
            <a:off x="2283466" y="4822514"/>
            <a:ext cx="1484449" cy="307777"/>
            <a:chOff x="-74324" y="1373509"/>
            <a:chExt cx="1484449" cy="307777"/>
          </a:xfrm>
        </p:grpSpPr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76FD9D63-AD1C-5B77-26A1-BCB1C3D48C5B}"/>
                </a:ext>
              </a:extLst>
            </p:cNvPr>
            <p:cNvCxnSpPr/>
            <p:nvPr/>
          </p:nvCxnSpPr>
          <p:spPr>
            <a:xfrm>
              <a:off x="980479" y="1529940"/>
              <a:ext cx="429646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03971DD-7D06-8A6B-B335-650316477807}"/>
                </a:ext>
              </a:extLst>
            </p:cNvPr>
            <p:cNvSpPr txBox="1"/>
            <p:nvPr/>
          </p:nvSpPr>
          <p:spPr>
            <a:xfrm>
              <a:off x="-74324" y="1373509"/>
              <a:ext cx="10548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NO" i="1" dirty="0"/>
                <a:t>Init SD (a)</a:t>
              </a:r>
            </a:p>
          </p:txBody>
        </p:sp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8EEDD25-FE25-C0DC-92F5-F4F4FFC8E96F}"/>
              </a:ext>
            </a:extLst>
          </p:cNvPr>
          <p:cNvCxnSpPr>
            <a:cxnSpLocks/>
          </p:cNvCxnSpPr>
          <p:nvPr/>
        </p:nvCxnSpPr>
        <p:spPr>
          <a:xfrm flipV="1">
            <a:off x="4487602" y="5225438"/>
            <a:ext cx="0" cy="436614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2EB7B4C6-A55C-1CBF-7020-E7E0EA2EC7BE}"/>
              </a:ext>
            </a:extLst>
          </p:cNvPr>
          <p:cNvSpPr txBox="1"/>
          <p:nvPr/>
        </p:nvSpPr>
        <p:spPr>
          <a:xfrm>
            <a:off x="4453877" y="5300620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b="1" dirty="0"/>
              <a:t>~ Mat L50</a:t>
            </a:r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386BFEA9-476C-F45B-A360-61092DE3C71F}"/>
              </a:ext>
            </a:extLst>
          </p:cNvPr>
          <p:cNvSpPr/>
          <p:nvPr/>
        </p:nvSpPr>
        <p:spPr>
          <a:xfrm>
            <a:off x="10796360" y="2348749"/>
            <a:ext cx="1295006" cy="949971"/>
          </a:xfrm>
          <a:prstGeom prst="roundRect">
            <a:avLst/>
          </a:prstGeom>
          <a:ln>
            <a:solidFill>
              <a:srgbClr val="BC8C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O" dirty="0"/>
              <a:t>Stock proportions (l, t)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ACC7391-2520-BBFF-2AC6-360C16EBEBE2}"/>
              </a:ext>
            </a:extLst>
          </p:cNvPr>
          <p:cNvSpPr txBox="1"/>
          <p:nvPr/>
        </p:nvSpPr>
        <p:spPr>
          <a:xfrm>
            <a:off x="3200177" y="-39779"/>
            <a:ext cx="1235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O" sz="2400" b="1" dirty="0"/>
              <a:t>Stocks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9B43C6A-728D-738E-669D-1C9DDBCFD191}"/>
              </a:ext>
            </a:extLst>
          </p:cNvPr>
          <p:cNvSpPr txBox="1"/>
          <p:nvPr/>
        </p:nvSpPr>
        <p:spPr>
          <a:xfrm>
            <a:off x="3540627" y="661923"/>
            <a:ext cx="1492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dirty="0"/>
              <a:t>Female stocks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83B1B35-982D-D4D8-2742-8B4C66E0226B}"/>
              </a:ext>
            </a:extLst>
          </p:cNvPr>
          <p:cNvSpPr txBox="1"/>
          <p:nvPr/>
        </p:nvSpPr>
        <p:spPr>
          <a:xfrm>
            <a:off x="3777150" y="3802094"/>
            <a:ext cx="1287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dirty="0"/>
              <a:t>Male stocks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DBCA825-FF75-DDEA-0459-1260CC7C57E3}"/>
              </a:ext>
            </a:extLst>
          </p:cNvPr>
          <p:cNvSpPr txBox="1"/>
          <p:nvPr/>
        </p:nvSpPr>
        <p:spPr>
          <a:xfrm>
            <a:off x="7104167" y="-39779"/>
            <a:ext cx="2871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sz="2400" b="1" dirty="0"/>
              <a:t>Fleets (predators)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59C0F05A-9D23-78B4-4E19-617951A35FE4}"/>
              </a:ext>
            </a:extLst>
          </p:cNvPr>
          <p:cNvCxnSpPr>
            <a:cxnSpLocks/>
            <a:stCxn id="37" idx="2"/>
          </p:cNvCxnSpPr>
          <p:nvPr/>
        </p:nvCxnSpPr>
        <p:spPr>
          <a:xfrm flipH="1">
            <a:off x="10033024" y="908261"/>
            <a:ext cx="639394" cy="0"/>
          </a:xfrm>
          <a:prstGeom prst="straightConnector1">
            <a:avLst/>
          </a:prstGeom>
          <a:ln w="19050">
            <a:solidFill>
              <a:srgbClr val="AE5A2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Right Brace 1">
            <a:extLst>
              <a:ext uri="{FF2B5EF4-FFF2-40B4-BE49-F238E27FC236}">
                <a16:creationId xmlns:a16="http://schemas.microsoft.com/office/drawing/2014/main" id="{F1FDA7FF-2922-1B4A-529C-37F08028024F}"/>
              </a:ext>
            </a:extLst>
          </p:cNvPr>
          <p:cNvSpPr/>
          <p:nvPr/>
        </p:nvSpPr>
        <p:spPr>
          <a:xfrm>
            <a:off x="1728714" y="2108154"/>
            <a:ext cx="321695" cy="3418958"/>
          </a:xfrm>
          <a:prstGeom prst="rightBrace">
            <a:avLst>
              <a:gd name="adj1" fmla="val 8333"/>
              <a:gd name="adj2" fmla="val 50334"/>
            </a:avLst>
          </a:prstGeom>
          <a:ln w="19050">
            <a:solidFill>
              <a:srgbClr val="BC8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O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2CB70F7-9A86-8F4E-D136-7AA72F1601CA}"/>
              </a:ext>
            </a:extLst>
          </p:cNvPr>
          <p:cNvCxnSpPr>
            <a:cxnSpLocks/>
            <a:stCxn id="39" idx="1"/>
            <a:endCxn id="129" idx="1"/>
          </p:cNvCxnSpPr>
          <p:nvPr/>
        </p:nvCxnSpPr>
        <p:spPr>
          <a:xfrm flipH="1" flipV="1">
            <a:off x="10103170" y="1790414"/>
            <a:ext cx="693191" cy="11932"/>
          </a:xfrm>
          <a:prstGeom prst="line">
            <a:avLst/>
          </a:prstGeom>
          <a:ln w="19050">
            <a:solidFill>
              <a:srgbClr val="BC8C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ADBF6C4-6F25-244C-0A22-ECC3AD16B873}"/>
              </a:ext>
            </a:extLst>
          </p:cNvPr>
          <p:cNvCxnSpPr>
            <a:cxnSpLocks/>
            <a:stCxn id="41" idx="1"/>
            <a:endCxn id="111" idx="3"/>
          </p:cNvCxnSpPr>
          <p:nvPr/>
        </p:nvCxnSpPr>
        <p:spPr>
          <a:xfrm flipH="1" flipV="1">
            <a:off x="9679915" y="3797948"/>
            <a:ext cx="1004777" cy="352199"/>
          </a:xfrm>
          <a:prstGeom prst="line">
            <a:avLst/>
          </a:prstGeom>
          <a:ln w="19050">
            <a:solidFill>
              <a:srgbClr val="BC8C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38F8A972-8490-044C-9BB8-DF37033C8366}"/>
              </a:ext>
            </a:extLst>
          </p:cNvPr>
          <p:cNvGrpSpPr/>
          <p:nvPr/>
        </p:nvGrpSpPr>
        <p:grpSpPr>
          <a:xfrm>
            <a:off x="10196119" y="5025642"/>
            <a:ext cx="2115150" cy="1811075"/>
            <a:chOff x="9206078" y="4758780"/>
            <a:chExt cx="2877960" cy="1811075"/>
          </a:xfrm>
        </p:grpSpPr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2725DD4B-462D-D000-4CC8-0965FDF57AB4}"/>
                </a:ext>
              </a:extLst>
            </p:cNvPr>
            <p:cNvSpPr/>
            <p:nvPr/>
          </p:nvSpPr>
          <p:spPr>
            <a:xfrm>
              <a:off x="9206079" y="5550452"/>
              <a:ext cx="413627" cy="460166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O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AB0513E-6BE4-C3BC-2D1B-7EC62B9F5784}"/>
                </a:ext>
              </a:extLst>
            </p:cNvPr>
            <p:cNvSpPr/>
            <p:nvPr/>
          </p:nvSpPr>
          <p:spPr>
            <a:xfrm>
              <a:off x="9217253" y="4868776"/>
              <a:ext cx="388626" cy="426339"/>
            </a:xfrm>
            <a:prstGeom prst="rect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O" b="1" dirty="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6E5A6A3-9803-4F42-0D54-302DA8EC2EC1}"/>
                </a:ext>
              </a:extLst>
            </p:cNvPr>
            <p:cNvSpPr/>
            <p:nvPr/>
          </p:nvSpPr>
          <p:spPr>
            <a:xfrm>
              <a:off x="9206078" y="6228029"/>
              <a:ext cx="413628" cy="314321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O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62F9C23-895D-4825-AA1F-2B8019B0C6B7}"/>
                </a:ext>
              </a:extLst>
            </p:cNvPr>
            <p:cNvSpPr txBox="1"/>
            <p:nvPr/>
          </p:nvSpPr>
          <p:spPr>
            <a:xfrm>
              <a:off x="9619706" y="4758780"/>
              <a:ext cx="22488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O" dirty="0"/>
                <a:t>= model components (with parameters)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8366FBB-8821-3E73-D417-86562BD924AE}"/>
                </a:ext>
              </a:extLst>
            </p:cNvPr>
            <p:cNvSpPr txBox="1"/>
            <p:nvPr/>
          </p:nvSpPr>
          <p:spPr>
            <a:xfrm>
              <a:off x="9619706" y="5457370"/>
              <a:ext cx="246433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O" dirty="0"/>
                <a:t>= likelihood components (with data and weights)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3C03D215-D342-BC83-4DE8-88D0BD86AB0E}"/>
                </a:ext>
              </a:extLst>
            </p:cNvPr>
            <p:cNvSpPr txBox="1"/>
            <p:nvPr/>
          </p:nvSpPr>
          <p:spPr>
            <a:xfrm>
              <a:off x="9619706" y="6200523"/>
              <a:ext cx="22488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O" dirty="0"/>
                <a:t>= model data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38BD758A-75BC-8469-DB46-0FF47E00B20D}"/>
              </a:ext>
            </a:extLst>
          </p:cNvPr>
          <p:cNvSpPr txBox="1"/>
          <p:nvPr/>
        </p:nvSpPr>
        <p:spPr>
          <a:xfrm>
            <a:off x="233599" y="-10352"/>
            <a:ext cx="13579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sz="2400" b="1" dirty="0"/>
              <a:t>Survey indices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69196CC-002F-7155-EB98-787BDD0202D7}"/>
              </a:ext>
            </a:extLst>
          </p:cNvPr>
          <p:cNvSpPr/>
          <p:nvPr/>
        </p:nvSpPr>
        <p:spPr>
          <a:xfrm>
            <a:off x="133743" y="1935303"/>
            <a:ext cx="1557634" cy="85203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Juv_SI_1</a:t>
            </a:r>
          </a:p>
          <a:p>
            <a:pPr algn="ctr"/>
            <a:r>
              <a:rPr lang="en-GB" dirty="0"/>
              <a:t>9:17 cm (t)</a:t>
            </a:r>
            <a:endParaRPr lang="en-NO" dirty="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D7E4250-157A-C295-04B9-969CB2AEA442}"/>
              </a:ext>
            </a:extLst>
          </p:cNvPr>
          <p:cNvSpPr/>
          <p:nvPr/>
        </p:nvSpPr>
        <p:spPr>
          <a:xfrm>
            <a:off x="131040" y="2912932"/>
            <a:ext cx="1557634" cy="85203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Juv_SI_2</a:t>
            </a:r>
          </a:p>
          <a:p>
            <a:pPr algn="ctr"/>
            <a:r>
              <a:rPr lang="en-GB" dirty="0"/>
              <a:t>18:27 cm (t)</a:t>
            </a:r>
            <a:endParaRPr lang="en-NO" dirty="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53291982-15FA-503B-BEE1-E3DA4E312FAB}"/>
              </a:ext>
            </a:extLst>
          </p:cNvPr>
          <p:cNvSpPr/>
          <p:nvPr/>
        </p:nvSpPr>
        <p:spPr>
          <a:xfrm>
            <a:off x="130438" y="3890561"/>
            <a:ext cx="1557634" cy="85203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EcoS_SI</a:t>
            </a:r>
            <a:endParaRPr lang="en-GB" dirty="0"/>
          </a:p>
          <a:p>
            <a:pPr algn="ctr"/>
            <a:r>
              <a:rPr lang="en-GB" dirty="0"/>
              <a:t>28:65 cm (t)</a:t>
            </a:r>
            <a:endParaRPr lang="en-NO" dirty="0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547A02D1-D10B-A59F-A88F-C7C1360488A9}"/>
              </a:ext>
            </a:extLst>
          </p:cNvPr>
          <p:cNvSpPr/>
          <p:nvPr/>
        </p:nvSpPr>
        <p:spPr>
          <a:xfrm>
            <a:off x="148348" y="4868190"/>
            <a:ext cx="1557634" cy="85203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RussianS_SI</a:t>
            </a:r>
            <a:endParaRPr lang="en-GB" dirty="0"/>
          </a:p>
          <a:p>
            <a:pPr algn="ctr"/>
            <a:r>
              <a:rPr lang="en-GB" dirty="0"/>
              <a:t>≥ 28 cm (t)</a:t>
            </a:r>
            <a:endParaRPr lang="en-NO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C964774C-F522-7273-AFC9-3B1080B73F00}"/>
              </a:ext>
            </a:extLst>
          </p:cNvPr>
          <p:cNvSpPr/>
          <p:nvPr/>
        </p:nvSpPr>
        <p:spPr>
          <a:xfrm>
            <a:off x="133743" y="954228"/>
            <a:ext cx="1775466" cy="85203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EggaN_SI_female</a:t>
            </a:r>
            <a:endParaRPr lang="en-GB" dirty="0"/>
          </a:p>
          <a:p>
            <a:pPr algn="ctr"/>
            <a:r>
              <a:rPr lang="en-GB" dirty="0"/>
              <a:t>≥ 28 cm (t)</a:t>
            </a:r>
            <a:endParaRPr lang="en-NO" dirty="0"/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458C73D4-5885-1769-CD99-5386018F3A3C}"/>
              </a:ext>
            </a:extLst>
          </p:cNvPr>
          <p:cNvSpPr/>
          <p:nvPr/>
        </p:nvSpPr>
        <p:spPr>
          <a:xfrm>
            <a:off x="126637" y="5842146"/>
            <a:ext cx="1775465" cy="85203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EggaN_SI_male</a:t>
            </a:r>
            <a:endParaRPr lang="en-GB" dirty="0"/>
          </a:p>
          <a:p>
            <a:pPr algn="ctr"/>
            <a:r>
              <a:rPr lang="en-GB" dirty="0"/>
              <a:t>≥ 28 cm (t)</a:t>
            </a:r>
            <a:endParaRPr lang="en-NO" dirty="0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F1CF3C93-D27B-664B-576F-385771AFD583}"/>
              </a:ext>
            </a:extLst>
          </p:cNvPr>
          <p:cNvCxnSpPr>
            <a:cxnSpLocks/>
            <a:stCxn id="25" idx="3"/>
          </p:cNvCxnSpPr>
          <p:nvPr/>
        </p:nvCxnSpPr>
        <p:spPr>
          <a:xfrm flipV="1">
            <a:off x="1909209" y="1376331"/>
            <a:ext cx="307094" cy="3912"/>
          </a:xfrm>
          <a:prstGeom prst="line">
            <a:avLst/>
          </a:prstGeom>
          <a:ln w="19050">
            <a:solidFill>
              <a:srgbClr val="BC8C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374FC05B-5354-0CD9-848F-FF58D6D86E5A}"/>
              </a:ext>
            </a:extLst>
          </p:cNvPr>
          <p:cNvCxnSpPr>
            <a:cxnSpLocks/>
            <a:stCxn id="42" idx="3"/>
          </p:cNvCxnSpPr>
          <p:nvPr/>
        </p:nvCxnSpPr>
        <p:spPr>
          <a:xfrm>
            <a:off x="1902102" y="6268161"/>
            <a:ext cx="321695" cy="9319"/>
          </a:xfrm>
          <a:prstGeom prst="line">
            <a:avLst/>
          </a:prstGeom>
          <a:ln w="19050">
            <a:solidFill>
              <a:srgbClr val="BC8C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77" name="Group 76">
            <a:extLst>
              <a:ext uri="{FF2B5EF4-FFF2-40B4-BE49-F238E27FC236}">
                <a16:creationId xmlns:a16="http://schemas.microsoft.com/office/drawing/2014/main" id="{5E736CE0-E326-F7F3-670D-D77DB045D03A}"/>
              </a:ext>
            </a:extLst>
          </p:cNvPr>
          <p:cNvGrpSpPr/>
          <p:nvPr/>
        </p:nvGrpSpPr>
        <p:grpSpPr>
          <a:xfrm>
            <a:off x="6841830" y="3055984"/>
            <a:ext cx="3191194" cy="2517822"/>
            <a:chOff x="6799381" y="3405791"/>
            <a:chExt cx="3191194" cy="2517822"/>
          </a:xfrm>
        </p:grpSpPr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id="{080B1130-2B5F-3512-BDF3-FD5A777239D2}"/>
                </a:ext>
              </a:extLst>
            </p:cNvPr>
            <p:cNvSpPr/>
            <p:nvPr/>
          </p:nvSpPr>
          <p:spPr>
            <a:xfrm>
              <a:off x="6799381" y="3405791"/>
              <a:ext cx="3191194" cy="2517822"/>
            </a:xfrm>
            <a:prstGeom prst="roundRect">
              <a:avLst/>
            </a:prstGeom>
            <a:solidFill>
              <a:schemeClr val="accent3">
                <a:alpha val="36081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O"/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60B6B0EE-0EA0-D8F9-4B40-4FCDBACC61C3}"/>
                </a:ext>
              </a:extLst>
            </p:cNvPr>
            <p:cNvSpPr/>
            <p:nvPr/>
          </p:nvSpPr>
          <p:spPr>
            <a:xfrm>
              <a:off x="7267447" y="3891027"/>
              <a:ext cx="1113843" cy="528432"/>
            </a:xfrm>
            <a:prstGeom prst="rect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O" dirty="0"/>
                <a:t>EcoS</a:t>
              </a:r>
              <a:endParaRPr lang="en-NO" b="1" dirty="0"/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1D067E32-2FF4-1097-E173-49CC615990F5}"/>
                </a:ext>
              </a:extLst>
            </p:cNvPr>
            <p:cNvSpPr/>
            <p:nvPr/>
          </p:nvSpPr>
          <p:spPr>
            <a:xfrm>
              <a:off x="7252247" y="4559635"/>
              <a:ext cx="1113843" cy="528432"/>
            </a:xfrm>
            <a:prstGeom prst="rect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O" dirty="0"/>
                <a:t>EggaS</a:t>
              </a:r>
              <a:endParaRPr lang="en-NO" b="1" dirty="0"/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B453DBE8-D48D-F5B1-B316-EA7089CE6248}"/>
                </a:ext>
              </a:extLst>
            </p:cNvPr>
            <p:cNvSpPr/>
            <p:nvPr/>
          </p:nvSpPr>
          <p:spPr>
            <a:xfrm>
              <a:off x="8523623" y="3883539"/>
              <a:ext cx="1113843" cy="528432"/>
            </a:xfrm>
            <a:prstGeom prst="rect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O" dirty="0"/>
                <a:t>EggaN</a:t>
              </a:r>
              <a:endParaRPr lang="en-NO" b="1" dirty="0"/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A2CA9C8F-A987-D2A4-A661-DEA3023143DF}"/>
                </a:ext>
              </a:extLst>
            </p:cNvPr>
            <p:cNvSpPr txBox="1"/>
            <p:nvPr/>
          </p:nvSpPr>
          <p:spPr>
            <a:xfrm>
              <a:off x="8063495" y="3447813"/>
              <a:ext cx="7425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O" dirty="0"/>
                <a:t>Survey</a:t>
              </a:r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6A72858B-7DA8-C7F6-E6CA-3E049D191D67}"/>
                </a:ext>
              </a:extLst>
            </p:cNvPr>
            <p:cNvSpPr/>
            <p:nvPr/>
          </p:nvSpPr>
          <p:spPr>
            <a:xfrm>
              <a:off x="8523623" y="4559635"/>
              <a:ext cx="1113843" cy="528432"/>
            </a:xfrm>
            <a:prstGeom prst="rect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O" dirty="0"/>
                <a:t>RussianS</a:t>
              </a:r>
              <a:endParaRPr lang="en-NO" b="1" dirty="0"/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FF5879A9-5171-C320-7368-C6991DB9423D}"/>
                </a:ext>
              </a:extLst>
            </p:cNvPr>
            <p:cNvSpPr/>
            <p:nvPr/>
          </p:nvSpPr>
          <p:spPr>
            <a:xfrm>
              <a:off x="7252247" y="5228243"/>
              <a:ext cx="1113843" cy="528432"/>
            </a:xfrm>
            <a:prstGeom prst="rect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O" dirty="0"/>
                <a:t>WinterS</a:t>
              </a:r>
              <a:endParaRPr lang="en-NO" b="1" dirty="0"/>
            </a:p>
          </p:txBody>
        </p:sp>
      </p:grp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3965B835-A78E-8AE4-CF53-D065C307183F}"/>
              </a:ext>
            </a:extLst>
          </p:cNvPr>
          <p:cNvCxnSpPr>
            <a:cxnSpLocks/>
            <a:stCxn id="32" idx="1"/>
            <a:endCxn id="108" idx="1"/>
          </p:cNvCxnSpPr>
          <p:nvPr/>
        </p:nvCxnSpPr>
        <p:spPr>
          <a:xfrm>
            <a:off x="5788717" y="3576275"/>
            <a:ext cx="1053113" cy="738620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Right Brace 128">
            <a:extLst>
              <a:ext uri="{FF2B5EF4-FFF2-40B4-BE49-F238E27FC236}">
                <a16:creationId xmlns:a16="http://schemas.microsoft.com/office/drawing/2014/main" id="{BC9C59D4-74A1-0770-DB92-2546B03453E8}"/>
              </a:ext>
            </a:extLst>
          </p:cNvPr>
          <p:cNvSpPr/>
          <p:nvPr/>
        </p:nvSpPr>
        <p:spPr>
          <a:xfrm>
            <a:off x="9781475" y="1131938"/>
            <a:ext cx="321695" cy="1308214"/>
          </a:xfrm>
          <a:prstGeom prst="rightBrace">
            <a:avLst>
              <a:gd name="adj1" fmla="val 8333"/>
              <a:gd name="adj2" fmla="val 50334"/>
            </a:avLst>
          </a:prstGeom>
          <a:ln w="19050">
            <a:solidFill>
              <a:srgbClr val="BC8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D509077-8A24-CF3C-E200-C60BF1840CD2}"/>
              </a:ext>
            </a:extLst>
          </p:cNvPr>
          <p:cNvGrpSpPr/>
          <p:nvPr/>
        </p:nvGrpSpPr>
        <p:grpSpPr>
          <a:xfrm>
            <a:off x="6841830" y="395110"/>
            <a:ext cx="3191194" cy="2517822"/>
            <a:chOff x="6859732" y="395110"/>
            <a:chExt cx="3191194" cy="2517822"/>
          </a:xfrm>
        </p:grpSpPr>
        <p:sp>
          <p:nvSpPr>
            <p:cNvPr id="89" name="Rounded Rectangle 88">
              <a:extLst>
                <a:ext uri="{FF2B5EF4-FFF2-40B4-BE49-F238E27FC236}">
                  <a16:creationId xmlns:a16="http://schemas.microsoft.com/office/drawing/2014/main" id="{EBCAF2D4-7FFF-27B4-5A05-4FA83874FE0F}"/>
                </a:ext>
              </a:extLst>
            </p:cNvPr>
            <p:cNvSpPr/>
            <p:nvPr/>
          </p:nvSpPr>
          <p:spPr>
            <a:xfrm>
              <a:off x="6859732" y="395110"/>
              <a:ext cx="3191194" cy="2517822"/>
            </a:xfrm>
            <a:prstGeom prst="roundRect">
              <a:avLst/>
            </a:prstGeom>
            <a:solidFill>
              <a:schemeClr val="accent3">
                <a:alpha val="36081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O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E0146DC8-06AE-788F-43F4-FEAFE55F2E99}"/>
                </a:ext>
              </a:extLst>
            </p:cNvPr>
            <p:cNvSpPr/>
            <p:nvPr/>
          </p:nvSpPr>
          <p:spPr>
            <a:xfrm>
              <a:off x="8583974" y="1542607"/>
              <a:ext cx="1113843" cy="528432"/>
            </a:xfrm>
            <a:prstGeom prst="rect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O" dirty="0"/>
                <a:t>TrawlNor</a:t>
              </a:r>
              <a:endParaRPr lang="en-NO" b="1" dirty="0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9AAC17E2-84B0-4EF4-954B-08B49536059D}"/>
                </a:ext>
              </a:extLst>
            </p:cNvPr>
            <p:cNvSpPr/>
            <p:nvPr/>
          </p:nvSpPr>
          <p:spPr>
            <a:xfrm>
              <a:off x="8583974" y="2212356"/>
              <a:ext cx="1113843" cy="528432"/>
            </a:xfrm>
            <a:prstGeom prst="rect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O" dirty="0"/>
                <a:t>TrawlRus</a:t>
              </a:r>
              <a:endParaRPr lang="en-NO" b="1" dirty="0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9E95AA23-7167-BCE1-F955-72570CDEE3E8}"/>
                </a:ext>
              </a:extLst>
            </p:cNvPr>
            <p:cNvSpPr/>
            <p:nvPr/>
          </p:nvSpPr>
          <p:spPr>
            <a:xfrm>
              <a:off x="8583974" y="872858"/>
              <a:ext cx="1113843" cy="528432"/>
            </a:xfrm>
            <a:prstGeom prst="rect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O" dirty="0"/>
                <a:t>OtherNor</a:t>
              </a:r>
              <a:endParaRPr lang="en-NO" b="1" dirty="0"/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D6E3DE29-53E8-0EFF-8660-20F94446BC81}"/>
                </a:ext>
              </a:extLst>
            </p:cNvPr>
            <p:cNvSpPr txBox="1"/>
            <p:nvPr/>
          </p:nvSpPr>
          <p:spPr>
            <a:xfrm>
              <a:off x="8123846" y="437132"/>
              <a:ext cx="7713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O" dirty="0"/>
                <a:t>Fishery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456A1FA1-E6D5-01A8-186B-7A3A361D52DA}"/>
                </a:ext>
              </a:extLst>
            </p:cNvPr>
            <p:cNvSpPr/>
            <p:nvPr/>
          </p:nvSpPr>
          <p:spPr>
            <a:xfrm>
              <a:off x="7048096" y="880346"/>
              <a:ext cx="1113843" cy="528432"/>
            </a:xfrm>
            <a:prstGeom prst="rect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O" dirty="0"/>
                <a:t>OtherRus</a:t>
              </a:r>
              <a:endParaRPr lang="en-NO" b="1" dirty="0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0619759A-3E78-E590-BD71-0A9C896391B9}"/>
                </a:ext>
              </a:extLst>
            </p:cNvPr>
            <p:cNvSpPr/>
            <p:nvPr/>
          </p:nvSpPr>
          <p:spPr>
            <a:xfrm>
              <a:off x="7058602" y="1542042"/>
              <a:ext cx="1113843" cy="528432"/>
            </a:xfrm>
            <a:prstGeom prst="rect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O" dirty="0"/>
                <a:t>Internat</a:t>
              </a:r>
              <a:endParaRPr lang="en-NO" b="1" dirty="0"/>
            </a:p>
          </p:txBody>
        </p:sp>
        <p:cxnSp>
          <p:nvCxnSpPr>
            <p:cNvPr id="138" name="Straight Arrow Connector 137">
              <a:extLst>
                <a:ext uri="{FF2B5EF4-FFF2-40B4-BE49-F238E27FC236}">
                  <a16:creationId xmlns:a16="http://schemas.microsoft.com/office/drawing/2014/main" id="{723034A3-8B8F-8D08-999F-03991500D3AF}"/>
                </a:ext>
              </a:extLst>
            </p:cNvPr>
            <p:cNvCxnSpPr>
              <a:cxnSpLocks/>
              <a:stCxn id="88" idx="1"/>
              <a:endCxn id="94" idx="3"/>
            </p:cNvCxnSpPr>
            <p:nvPr/>
          </p:nvCxnSpPr>
          <p:spPr>
            <a:xfrm flipH="1" flipV="1">
              <a:off x="8172445" y="1806258"/>
              <a:ext cx="411529" cy="565"/>
            </a:xfrm>
            <a:prstGeom prst="straightConnector1">
              <a:avLst/>
            </a:prstGeom>
            <a:ln w="19050">
              <a:solidFill>
                <a:schemeClr val="accent5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899485A2-8443-E11C-589F-C4F58B5EC229}"/>
                </a:ext>
              </a:extLst>
            </p:cNvPr>
            <p:cNvCxnSpPr>
              <a:cxnSpLocks/>
              <a:endCxn id="93" idx="3"/>
            </p:cNvCxnSpPr>
            <p:nvPr/>
          </p:nvCxnSpPr>
          <p:spPr>
            <a:xfrm flipH="1">
              <a:off x="8161939" y="1143193"/>
              <a:ext cx="422035" cy="1369"/>
            </a:xfrm>
            <a:prstGeom prst="straightConnector1">
              <a:avLst/>
            </a:prstGeom>
            <a:ln w="19050">
              <a:solidFill>
                <a:schemeClr val="accent5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634FB13B-021E-DF88-4E89-05AC4DB331E2}"/>
              </a:ext>
            </a:extLst>
          </p:cNvPr>
          <p:cNvCxnSpPr>
            <a:cxnSpLocks/>
            <a:stCxn id="39" idx="1"/>
          </p:cNvCxnSpPr>
          <p:nvPr/>
        </p:nvCxnSpPr>
        <p:spPr>
          <a:xfrm flipH="1">
            <a:off x="9919053" y="1802346"/>
            <a:ext cx="877308" cy="1408743"/>
          </a:xfrm>
          <a:prstGeom prst="line">
            <a:avLst/>
          </a:prstGeom>
          <a:ln w="19050">
            <a:solidFill>
              <a:srgbClr val="BC8C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6323BC57-0F2D-9BBF-D569-029518BA96CD}"/>
              </a:ext>
            </a:extLst>
          </p:cNvPr>
          <p:cNvCxnSpPr>
            <a:cxnSpLocks/>
            <a:stCxn id="61" idx="1"/>
          </p:cNvCxnSpPr>
          <p:nvPr/>
        </p:nvCxnSpPr>
        <p:spPr>
          <a:xfrm flipH="1">
            <a:off x="10033024" y="2823735"/>
            <a:ext cx="763336" cy="697540"/>
          </a:xfrm>
          <a:prstGeom prst="line">
            <a:avLst/>
          </a:prstGeom>
          <a:ln w="19050">
            <a:solidFill>
              <a:srgbClr val="BC8C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589184AD-BC7E-8005-310D-A5819212DF68}"/>
              </a:ext>
            </a:extLst>
          </p:cNvPr>
          <p:cNvCxnSpPr>
            <a:cxnSpLocks/>
            <a:stCxn id="61" idx="1"/>
            <a:endCxn id="129" idx="1"/>
          </p:cNvCxnSpPr>
          <p:nvPr/>
        </p:nvCxnSpPr>
        <p:spPr>
          <a:xfrm flipH="1" flipV="1">
            <a:off x="10103170" y="1790414"/>
            <a:ext cx="693190" cy="1033321"/>
          </a:xfrm>
          <a:prstGeom prst="line">
            <a:avLst/>
          </a:prstGeom>
          <a:ln w="19050">
            <a:solidFill>
              <a:srgbClr val="BC8C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0" name="TextBox 159">
            <a:extLst>
              <a:ext uri="{FF2B5EF4-FFF2-40B4-BE49-F238E27FC236}">
                <a16:creationId xmlns:a16="http://schemas.microsoft.com/office/drawing/2014/main" id="{27683854-68E3-E8E5-3FA6-4A134403A77C}"/>
              </a:ext>
            </a:extLst>
          </p:cNvPr>
          <p:cNvSpPr txBox="1"/>
          <p:nvPr/>
        </p:nvSpPr>
        <p:spPr>
          <a:xfrm>
            <a:off x="2364873" y="331641"/>
            <a:ext cx="2771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b="1" dirty="0"/>
              <a:t>Init N scalar</a:t>
            </a:r>
            <a:r>
              <a:rPr lang="en-NO" i="1" dirty="0"/>
              <a:t>, </a:t>
            </a:r>
            <a:r>
              <a:rPr lang="en-NO" b="1" dirty="0"/>
              <a:t>Init F</a:t>
            </a:r>
            <a:r>
              <a:rPr lang="en-NO" i="1" dirty="0"/>
              <a:t>, Rec length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2FA004DC-8A58-FB8F-B4B8-8A25BE0D044A}"/>
              </a:ext>
            </a:extLst>
          </p:cNvPr>
          <p:cNvSpPr txBox="1"/>
          <p:nvPr/>
        </p:nvSpPr>
        <p:spPr>
          <a:xfrm>
            <a:off x="2283466" y="2821314"/>
            <a:ext cx="16191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i="1" dirty="0"/>
              <a:t>M, </a:t>
            </a:r>
            <a:r>
              <a:rPr lang="en-NO" b="1" dirty="0"/>
              <a:t>Linf</a:t>
            </a:r>
            <a:r>
              <a:rPr lang="en-NO" i="1" dirty="0"/>
              <a:t>, </a:t>
            </a:r>
            <a:r>
              <a:rPr lang="en-NO" b="1" dirty="0"/>
              <a:t>K</a:t>
            </a:r>
            <a:r>
              <a:rPr lang="en-NO" i="1" dirty="0"/>
              <a:t>, init mat A50</a:t>
            </a:r>
            <a:r>
              <a:rPr lang="en-NO" dirty="0"/>
              <a:t>, </a:t>
            </a:r>
            <a:r>
              <a:rPr lang="en-NO" i="1" dirty="0"/>
              <a:t>length-weight, </a:t>
            </a:r>
            <a:r>
              <a:rPr lang="en-NO" b="1" dirty="0"/>
              <a:t>beta-bin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6F94D15C-3456-4A95-D6AC-72B99CF398F2}"/>
              </a:ext>
            </a:extLst>
          </p:cNvPr>
          <p:cNvSpPr txBox="1"/>
          <p:nvPr/>
        </p:nvSpPr>
        <p:spPr>
          <a:xfrm>
            <a:off x="8554113" y="5760125"/>
            <a:ext cx="1386895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O" b="1" dirty="0"/>
              <a:t>Matrices over:</a:t>
            </a:r>
          </a:p>
          <a:p>
            <a:r>
              <a:rPr lang="en-NO" dirty="0"/>
              <a:t>t = time</a:t>
            </a:r>
          </a:p>
          <a:p>
            <a:r>
              <a:rPr lang="en-NO" dirty="0"/>
              <a:t>a = age</a:t>
            </a:r>
          </a:p>
          <a:p>
            <a:r>
              <a:rPr lang="en-NO" dirty="0"/>
              <a:t>l = length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C9B157B-D037-958B-DFE0-18D39DC4093E}"/>
              </a:ext>
            </a:extLst>
          </p:cNvPr>
          <p:cNvSpPr txBox="1"/>
          <p:nvPr/>
        </p:nvSpPr>
        <p:spPr>
          <a:xfrm>
            <a:off x="10116121" y="4770582"/>
            <a:ext cx="9270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b="1" dirty="0"/>
              <a:t>Legend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1E310992-E723-A768-EE15-85A0A949A9A8}"/>
              </a:ext>
            </a:extLst>
          </p:cNvPr>
          <p:cNvSpPr txBox="1"/>
          <p:nvPr/>
        </p:nvSpPr>
        <p:spPr>
          <a:xfrm>
            <a:off x="2244977" y="3997863"/>
            <a:ext cx="15879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i="1" dirty="0"/>
              <a:t>M, Linf, </a:t>
            </a:r>
            <a:r>
              <a:rPr lang="en-NO" b="1" dirty="0"/>
              <a:t>K</a:t>
            </a:r>
            <a:r>
              <a:rPr lang="en-NO" i="1" dirty="0"/>
              <a:t>, init mat A50, length-</a:t>
            </a:r>
            <a:r>
              <a:rPr lang="en-NO" dirty="0"/>
              <a:t>weight</a:t>
            </a:r>
            <a:r>
              <a:rPr lang="en-NO" i="1" dirty="0"/>
              <a:t>, </a:t>
            </a:r>
            <a:r>
              <a:rPr lang="en-NO" b="1" dirty="0"/>
              <a:t>beta-bin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AF86BD26-EF37-B27C-A45A-8A7C4CC56D66}"/>
              </a:ext>
            </a:extLst>
          </p:cNvPr>
          <p:cNvSpPr txBox="1"/>
          <p:nvPr/>
        </p:nvSpPr>
        <p:spPr>
          <a:xfrm>
            <a:off x="6901344" y="5760125"/>
            <a:ext cx="1536028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O" b="1" dirty="0"/>
              <a:t>Parameters</a:t>
            </a:r>
          </a:p>
          <a:p>
            <a:r>
              <a:rPr lang="en-NO" b="1" dirty="0"/>
              <a:t>bold</a:t>
            </a:r>
            <a:r>
              <a:rPr lang="en-NO" dirty="0"/>
              <a:t> = optimized</a:t>
            </a:r>
          </a:p>
          <a:p>
            <a:r>
              <a:rPr lang="en-NO" i="1" dirty="0"/>
              <a:t>italic</a:t>
            </a:r>
            <a:r>
              <a:rPr lang="en-NO" dirty="0"/>
              <a:t> = fixed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F3EBB903-EA29-B49C-0A9B-F48346A226D8}"/>
              </a:ext>
            </a:extLst>
          </p:cNvPr>
          <p:cNvCxnSpPr>
            <a:cxnSpLocks/>
            <a:stCxn id="2" idx="1"/>
          </p:cNvCxnSpPr>
          <p:nvPr/>
        </p:nvCxnSpPr>
        <p:spPr>
          <a:xfrm flipV="1">
            <a:off x="2050409" y="3521275"/>
            <a:ext cx="251449" cy="307777"/>
          </a:xfrm>
          <a:prstGeom prst="line">
            <a:avLst/>
          </a:prstGeom>
          <a:ln w="19050">
            <a:solidFill>
              <a:srgbClr val="BC8C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5A7AFA6D-FA55-1C2C-0DB0-2CB06ECB8856}"/>
              </a:ext>
            </a:extLst>
          </p:cNvPr>
          <p:cNvCxnSpPr>
            <a:cxnSpLocks/>
            <a:stCxn id="2" idx="1"/>
          </p:cNvCxnSpPr>
          <p:nvPr/>
        </p:nvCxnSpPr>
        <p:spPr>
          <a:xfrm>
            <a:off x="2050409" y="3829052"/>
            <a:ext cx="222538" cy="168811"/>
          </a:xfrm>
          <a:prstGeom prst="line">
            <a:avLst/>
          </a:prstGeom>
          <a:ln w="19050">
            <a:solidFill>
              <a:srgbClr val="BC8C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5C9CA09A-73DB-D4DA-6FFB-031417A7AAA9}"/>
              </a:ext>
            </a:extLst>
          </p:cNvPr>
          <p:cNvCxnSpPr>
            <a:cxnSpLocks/>
            <a:stCxn id="63" idx="3"/>
            <a:endCxn id="89" idx="1"/>
          </p:cNvCxnSpPr>
          <p:nvPr/>
        </p:nvCxnSpPr>
        <p:spPr>
          <a:xfrm flipV="1">
            <a:off x="5413579" y="1654021"/>
            <a:ext cx="1428251" cy="503373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ABC916CA-FF32-C46F-ED0F-86D9DBCF7106}"/>
              </a:ext>
            </a:extLst>
          </p:cNvPr>
          <p:cNvCxnSpPr>
            <a:cxnSpLocks/>
            <a:stCxn id="66" idx="3"/>
          </p:cNvCxnSpPr>
          <p:nvPr/>
        </p:nvCxnSpPr>
        <p:spPr>
          <a:xfrm flipV="1">
            <a:off x="5408325" y="2740788"/>
            <a:ext cx="1509457" cy="2558159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0410094"/>
      </p:ext>
    </p:extLst>
  </p:cSld>
  <p:clrMapOvr>
    <a:masterClrMapping/>
  </p:clrMapOvr>
</p:sld>
</file>

<file path=ppt/theme/theme1.xml><?xml version="1.0" encoding="utf-8"?>
<a:theme xmlns:a="http://schemas.openxmlformats.org/drawingml/2006/main" name="HI white background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</TotalTime>
  <Words>235</Words>
  <Application>Microsoft Macintosh PowerPoint</Application>
  <PresentationFormat>Widescreen</PresentationFormat>
  <Paragraphs>64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HI white background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Multinational project to study population structure of Greenland halibut, a highly migratory deep-sea flatfish, in the North Atlantic</dc:title>
  <cp:lastModifiedBy>Vihtakari, Mikko</cp:lastModifiedBy>
  <cp:revision>71</cp:revision>
  <dcterms:modified xsi:type="dcterms:W3CDTF">2024-05-24T06:00:28Z</dcterms:modified>
</cp:coreProperties>
</file>